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342" r:id="rId5"/>
    <p:sldId id="355" r:id="rId6"/>
    <p:sldId id="351" r:id="rId7"/>
    <p:sldId id="352" r:id="rId8"/>
    <p:sldId id="348" r:id="rId9"/>
    <p:sldId id="356" r:id="rId10"/>
    <p:sldId id="357" r:id="rId11"/>
    <p:sldId id="358" r:id="rId12"/>
    <p:sldId id="360" r:id="rId13"/>
    <p:sldId id="361" r:id="rId14"/>
    <p:sldId id="362" r:id="rId15"/>
    <p:sldId id="345" r:id="rId16"/>
    <p:sldId id="363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4" d="100"/>
          <a:sy n="74" d="100"/>
        </p:scale>
        <p:origin x="37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770"/>
            <a:ext cx="12191998" cy="1323440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DIFFERENTIATING BTEWEEN HUMAN AND CHATGPT-GENERATED ANSWERS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6452-1CD5-47D2-23E7-1AAC4545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19020-5873-B292-D615-BEF1E2B83C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18083" cy="1814660"/>
          </a:xfrm>
        </p:spPr>
        <p:txBody>
          <a:bodyPr/>
          <a:lstStyle/>
          <a:p>
            <a:pPr rtl="0"/>
            <a:r>
              <a:rPr lang="en-US" u="sng" dirty="0"/>
              <a:t>Performance Metrics: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dirty="0"/>
              <a:t>BERT model with a 20% dropout equals the performance of the base BERT model but we will pick the BERT model with dropout implemented as the best model.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dirty="0"/>
              <a:t>Metric to consider: accuracy.</a:t>
            </a:r>
          </a:p>
          <a:p>
            <a:pPr rtl="0"/>
            <a:r>
              <a:rPr lang="en-US" u="sng" dirty="0"/>
              <a:t>Key Findings: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1600" dirty="0"/>
              <a:t>Dropout enhances the model's ability to generalize and prevents overfitting.</a:t>
            </a:r>
          </a:p>
          <a:p>
            <a:pPr rtl="0"/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921DD-DB36-3574-35FB-85EFB172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1A656-5D43-2781-680F-92AA78EA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0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6452-1CD5-47D2-23E7-1AAC4545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7519554" cy="116488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RECOMMENDATION FOR BUSINESS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19020-5873-B292-D615-BEF1E2B83C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18083" cy="2905229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400" dirty="0"/>
              <a:t>Market the BERT classifier as a leading solution for maintaining academic integrity in the face of advancing AI text generation.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400" dirty="0"/>
              <a:t>Provide educational institutions with data and case studies that demonstrate the effectiveness of the BERT classifier in real-world scenarios.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400" dirty="0"/>
              <a:t>Invest in public relations and educational campaigns to raise awareness about the importance of authentic student work and the role AI can play in supporting this.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921DD-DB36-3574-35FB-85EFB172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1A656-5D43-2781-680F-92AA78EA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5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30" y="228025"/>
            <a:ext cx="10515600" cy="1325563"/>
          </a:xfrm>
        </p:spPr>
        <p:txBody>
          <a:bodyPr/>
          <a:lstStyle/>
          <a:p>
            <a:r>
              <a:rPr lang="en-US" dirty="0"/>
              <a:t>TEAM CONTRIBUTION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32BD6BFF-B590-B8A6-D32E-9F73A567F1DB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41643620"/>
              </p:ext>
            </p:extLst>
          </p:nvPr>
        </p:nvGraphicFramePr>
        <p:xfrm>
          <a:off x="1355987" y="2249377"/>
          <a:ext cx="10595296" cy="39768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97648">
                  <a:extLst>
                    <a:ext uri="{9D8B030D-6E8A-4147-A177-3AD203B41FA5}">
                      <a16:colId xmlns:a16="http://schemas.microsoft.com/office/drawing/2014/main" val="1314198880"/>
                    </a:ext>
                  </a:extLst>
                </a:gridCol>
                <a:gridCol w="5297648">
                  <a:extLst>
                    <a:ext uri="{9D8B030D-6E8A-4147-A177-3AD203B41FA5}">
                      <a16:colId xmlns:a16="http://schemas.microsoft.com/office/drawing/2014/main" val="1489388603"/>
                    </a:ext>
                  </a:extLst>
                </a:gridCol>
              </a:tblGrid>
              <a:tr h="2954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487954"/>
                  </a:ext>
                </a:extLst>
              </a:tr>
              <a:tr h="517023"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Venkata Sai Gagan Deep Alusuri</a:t>
                      </a:r>
                      <a:endParaRPr 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Extraction and Data Preprocessing involving structing the data from Redditt and ChatGPT.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052669"/>
                  </a:ext>
                </a:extLst>
              </a:tr>
              <a:tr h="755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Sri Kumar Dundigalla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Extraction and responsible for getting AI responses for the questions from OpenAI API.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30400"/>
                  </a:ext>
                </a:extLst>
              </a:tr>
              <a:tr h="7386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Penchala Akshay Kumar Kandagaddala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Extraction and worked on implementing the BERT Model without dropout.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19544"/>
                  </a:ext>
                </a:extLst>
              </a:tr>
              <a:tr h="7386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Shashank Rao Gujja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Extraction and worked on the implementing the BERT model with dropout.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37049"/>
                  </a:ext>
                </a:extLst>
              </a:tr>
              <a:tr h="7386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Venkata Satya Naveen Nagulapalli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Extraction and worked on the ‘Question or Statement’ classifier.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44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6452-1CD5-47D2-23E7-1AAC4545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7519554" cy="1164882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19020-5873-B292-D615-BEF1E2B83C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8"/>
            <a:ext cx="6818083" cy="1747548"/>
          </a:xfrm>
        </p:spPr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600" dirty="0"/>
              <a:t>Dataset Expansion: Incorporate a wider array of sources for richer diversity.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600" dirty="0"/>
              <a:t>Model Exploration: Explore alternative deep learning architectures (GPT-3, transformers) for enhanced generalization.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600" dirty="0"/>
              <a:t>Practical Applications: Implement the methodology in educational institutions and email systems.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921DD-DB36-3574-35FB-85EFB172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1A656-5D43-2781-680F-92AA78EA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7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0392-31A3-5E72-D1EC-046A29DF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E72D-6CB3-B50F-10A6-AD231F9A02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2236" y="3690367"/>
            <a:ext cx="1731168" cy="669119"/>
          </a:xfrm>
        </p:spPr>
        <p:txBody>
          <a:bodyPr/>
          <a:lstStyle/>
          <a:p>
            <a:r>
              <a:rPr lang="en-US" sz="1400" dirty="0"/>
              <a:t>Venkata Sai Gagan Deep Alusuri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3F641-5A68-C581-ED1E-8A7AF6669B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79826" y="3690367"/>
            <a:ext cx="1767790" cy="523316"/>
          </a:xfrm>
        </p:spPr>
        <p:txBody>
          <a:bodyPr/>
          <a:lstStyle/>
          <a:p>
            <a:r>
              <a:rPr lang="en-US" sz="1400" dirty="0"/>
              <a:t>Sri Kumar Dundigalla</a:t>
            </a:r>
          </a:p>
        </p:txBody>
      </p:sp>
      <p:pic>
        <p:nvPicPr>
          <p:cNvPr id="10" name="Content Placeholder 9" descr="A person smiling in front of bamboo&#10;&#10;Description automatically generated">
            <a:extLst>
              <a:ext uri="{FF2B5EF4-FFF2-40B4-BE49-F238E27FC236}">
                <a16:creationId xmlns:a16="http://schemas.microsoft.com/office/drawing/2014/main" id="{E61E7375-71D7-3900-7B7B-DE4D3C224868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795535" y="1843079"/>
            <a:ext cx="1731168" cy="1672566"/>
          </a:xfrm>
        </p:spPr>
      </p:pic>
      <p:pic>
        <p:nvPicPr>
          <p:cNvPr id="12" name="Content Placeholder 11" descr="A person in a suit&#10;&#10;Description automatically generated">
            <a:extLst>
              <a:ext uri="{FF2B5EF4-FFF2-40B4-BE49-F238E27FC236}">
                <a16:creationId xmlns:a16="http://schemas.microsoft.com/office/drawing/2014/main" id="{62A44C52-04E9-A09B-F52A-7A533068A39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2979826" y="1843079"/>
            <a:ext cx="1767790" cy="173909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42D2A3-0F3E-84B3-7FD3-F8CBAD6D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47F0B1-CF74-F19B-6002-D00D15A1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1" name="Picture 2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8895746-8046-F33A-A0E2-BAEDDC2C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66" y="1806633"/>
            <a:ext cx="1767789" cy="1767789"/>
          </a:xfrm>
          <a:prstGeom prst="rect">
            <a:avLst/>
          </a:prstGeom>
        </p:spPr>
      </p:pic>
      <p:pic>
        <p:nvPicPr>
          <p:cNvPr id="23" name="Picture 2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7FCE3F4-C0A3-409C-40A6-6CF26A60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507" y="1776551"/>
            <a:ext cx="1739094" cy="1739094"/>
          </a:xfrm>
          <a:prstGeom prst="rect">
            <a:avLst/>
          </a:prstGeom>
        </p:spPr>
      </p:pic>
      <p:pic>
        <p:nvPicPr>
          <p:cNvPr id="25" name="Picture 24" descr="A person in a suit smiling&#10;&#10;Description automatically generated">
            <a:extLst>
              <a:ext uri="{FF2B5EF4-FFF2-40B4-BE49-F238E27FC236}">
                <a16:creationId xmlns:a16="http://schemas.microsoft.com/office/drawing/2014/main" id="{1C82F408-193A-CD2B-0AC9-55A5A6FB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152" y="1776551"/>
            <a:ext cx="1767789" cy="1739094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11C69AB-45E0-E1BD-FB4B-7679B0E78163}"/>
              </a:ext>
            </a:extLst>
          </p:cNvPr>
          <p:cNvSpPr txBox="1">
            <a:spLocks/>
          </p:cNvSpPr>
          <p:nvPr/>
        </p:nvSpPr>
        <p:spPr>
          <a:xfrm>
            <a:off x="5252166" y="3872127"/>
            <a:ext cx="1858829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Venkata Satya Naveen Nagulapalli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C376D8C-12F9-1252-D79D-779324324C53}"/>
              </a:ext>
            </a:extLst>
          </p:cNvPr>
          <p:cNvSpPr txBox="1">
            <a:spLocks/>
          </p:cNvSpPr>
          <p:nvPr/>
        </p:nvSpPr>
        <p:spPr>
          <a:xfrm>
            <a:off x="7469728" y="3699416"/>
            <a:ext cx="1858829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Shashank Rao Gujja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E2BF3F-BC94-EE5C-A8AA-A08D5B8923B9}"/>
              </a:ext>
            </a:extLst>
          </p:cNvPr>
          <p:cNvSpPr txBox="1">
            <a:spLocks/>
          </p:cNvSpPr>
          <p:nvPr/>
        </p:nvSpPr>
        <p:spPr>
          <a:xfrm>
            <a:off x="9738719" y="3692792"/>
            <a:ext cx="1939933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Penchala Akshay Kumar Kandagaddala</a:t>
            </a:r>
          </a:p>
        </p:txBody>
      </p:sp>
    </p:spTree>
    <p:extLst>
      <p:ext uri="{BB962C8B-B14F-4D97-AF65-F5344CB8AC3E}">
        <p14:creationId xmlns:p14="http://schemas.microsoft.com/office/powerpoint/2010/main" val="267116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4" y="2530837"/>
            <a:ext cx="6792916" cy="36099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language models blur the line between human and AI-generated text, creating challenges in academia for verifying the authenticity of student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project focuses on developing a method to distinguish between human and ChatGPT-authored text, particularly for student submissions and communications.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Implementing a reliable detection mechanism is crucial for maintaining the integrity of academic achievements and reflecting true student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198" y="1738439"/>
            <a:ext cx="10748209" cy="929026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How can we reliably differentiate between human and ChatGPT-generated answers to questions?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are the implications for educational technology and AI in addressing the challenge of academic dishonesty?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Detection Reliability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Educational Integrity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Dishonesty Prevention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   THE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2691542"/>
            <a:ext cx="3911982" cy="523316"/>
          </a:xfrm>
        </p:spPr>
        <p:txBody>
          <a:bodyPr/>
          <a:lstStyle/>
          <a:p>
            <a:r>
              <a:rPr lang="en-US" dirty="0"/>
              <a:t>  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28739" y="3224126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increasing difficulty of distinguishing between human and AI-generated text.</a:t>
            </a:r>
          </a:p>
          <a:p>
            <a:endParaRPr lang="en-US" dirty="0"/>
          </a:p>
          <a:p>
            <a:r>
              <a:rPr lang="en-US" dirty="0"/>
              <a:t>Escalating use of ChatGPT in educational submissions and email communications.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66224" y="3150945"/>
            <a:ext cx="3911982" cy="23075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Develop a robust methodology to safeguard academic integrity.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Address challenges in digital communication by distinguishing between human and AI-generated content.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A04F-F34C-A03D-D22B-620B6EF7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D4BA6-DC5C-EF82-7AF1-94ADB4CC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3661" y="2530837"/>
            <a:ext cx="6888665" cy="386157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300" dirty="0"/>
              <a:t>Reddit Web Extraction:  Collecting diverse data from subreddits: AskAcademia, Anthropology, AskAstrologers, AskCulinary, AskHistorians, Datascience. </a:t>
            </a:r>
          </a:p>
          <a:p>
            <a:pPr marL="342900" indent="-342900">
              <a:buAutoNum type="arabicPeriod"/>
            </a:pPr>
            <a:r>
              <a:rPr lang="en-US" sz="1300" dirty="0"/>
              <a:t>2. Hugging Face Pre-trained Model: Utilizing 'Question-vs-Statement Classifier' from Hugging Face (shahrukhx01/question-vs-statement-classifier). </a:t>
            </a:r>
          </a:p>
          <a:p>
            <a:pPr marL="342900" indent="-342900">
              <a:buAutoNum type="arabicPeriod"/>
            </a:pPr>
            <a:r>
              <a:rPr lang="en-US" sz="1300" dirty="0"/>
              <a:t>3. Data Exploration and Pre-processing:  - Organizing questions and answers into a labeled dataset.  - Ensuring the dataset's quality by using a question classifier. </a:t>
            </a:r>
          </a:p>
          <a:p>
            <a:pPr marL="342900" indent="-342900">
              <a:buAutoNum type="arabicPeriod"/>
            </a:pPr>
            <a:r>
              <a:rPr lang="en-US" sz="1300" dirty="0"/>
              <a:t>4. Generating Prompts using ChatGPT 3.5 Turbo:  - Creating a parallel set of AI-generated responses for analysis.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7E7C-FE4D-A63E-3F40-58BA48F3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FA22-C776-3978-3A9C-B97F2073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0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C6762-E5CC-4E9A-D8B5-BFF6635B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72" y="301931"/>
            <a:ext cx="10515600" cy="1325563"/>
          </a:xfrm>
        </p:spPr>
        <p:txBody>
          <a:bodyPr/>
          <a:lstStyle/>
          <a:p>
            <a:r>
              <a:rPr lang="en-US" dirty="0"/>
              <a:t>DATA PREPARATION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E639A-3A60-111E-CCBD-C84BBAB5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AB8D0-7606-7F80-1025-D56D171B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 descr="A diagram of a table&#10;&#10;Description automatically generated with medium confidence">
            <a:extLst>
              <a:ext uri="{FF2B5EF4-FFF2-40B4-BE49-F238E27FC236}">
                <a16:creationId xmlns:a16="http://schemas.microsoft.com/office/drawing/2014/main" id="{3B566894-57F1-47D0-F0EA-311D63E1BBB9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912690" y="1320800"/>
            <a:ext cx="8246378" cy="46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679C5E-8A34-16FB-9405-8C5C4029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608406"/>
            <a:ext cx="10073115" cy="624776"/>
          </a:xfrm>
        </p:spPr>
        <p:txBody>
          <a:bodyPr/>
          <a:lstStyle/>
          <a:p>
            <a:r>
              <a:rPr lang="en-US" dirty="0"/>
              <a:t>Deep Learning Model Used</a:t>
            </a:r>
            <a:br>
              <a:rPr lang="en-US" dirty="0"/>
            </a:b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A593F-CFDF-21FC-9794-63E4F5E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114C-C863-9305-8811-76FB6ECD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Fine-Tuning BERT for text-classification in Pytorch | by Luv Bansal | Medium">
            <a:extLst>
              <a:ext uri="{FF2B5EF4-FFF2-40B4-BE49-F238E27FC236}">
                <a16:creationId xmlns:a16="http://schemas.microsoft.com/office/drawing/2014/main" id="{5E7B2262-0558-F238-5209-698A72110655}"/>
              </a:ext>
            </a:extLst>
          </p:cNvPr>
          <p:cNvPicPr>
            <a:picLocks noGrp="1" noChangeAspect="1" noChangeArrowheads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58" y="1852118"/>
            <a:ext cx="8860239" cy="397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F2612-1371-4785-748C-B4537039B6E4}"/>
              </a:ext>
            </a:extLst>
          </p:cNvPr>
          <p:cNvSpPr txBox="1"/>
          <p:nvPr/>
        </p:nvSpPr>
        <p:spPr>
          <a:xfrm>
            <a:off x="914401" y="1233182"/>
            <a:ext cx="317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Bert Text Classifier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918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E7AF-5375-FAAA-A19F-A3AF5596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EVALUTION METRIC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E464F-DFD2-158D-B639-B47D93694F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400" b="1" dirty="0"/>
              <a:t>Primary Evaluation Metric</a:t>
            </a:r>
            <a:br>
              <a:rPr lang="en-US" sz="1200" dirty="0"/>
            </a:br>
            <a:r>
              <a:rPr lang="en-US" sz="1200" b="1" dirty="0"/>
              <a:t>Accuracy</a:t>
            </a:r>
            <a:r>
              <a:rPr lang="en-US" sz="1200" dirty="0"/>
              <a:t>: Measures the proportion of correct predictions for the binary classification task.</a:t>
            </a:r>
            <a:endParaRPr lang="en-US" sz="1200" b="0" i="0" dirty="0">
              <a:effectLst/>
              <a:latin typeface="Söhne"/>
            </a:endParaRPr>
          </a:p>
          <a:p>
            <a:endParaRPr lang="en-US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F5BFB-4D59-8698-5DDC-D8C3F42716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437600"/>
            <a:ext cx="6888665" cy="2241805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Justification</a:t>
            </a:r>
          </a:p>
          <a:p>
            <a:r>
              <a:rPr lang="en-US" sz="1200" dirty="0"/>
              <a:t>Balanced dataset ensures impartial assessment.</a:t>
            </a:r>
          </a:p>
          <a:p>
            <a:r>
              <a:rPr lang="en-US" sz="1200" dirty="0"/>
              <a:t>False Negatives (model predicts human, but it's AI) could allow AI-generated content to be falsely accepted as human work, undermining academic integrity.</a:t>
            </a:r>
          </a:p>
          <a:p>
            <a:r>
              <a:rPr lang="en-US" sz="1200" dirty="0"/>
              <a:t>False Positives (model predicts AI, but it's human) could unjustly penalize honest students, questioning their authenticity.</a:t>
            </a:r>
          </a:p>
          <a:p>
            <a:r>
              <a:rPr lang="en-US" sz="1200" dirty="0"/>
              <a:t>Therefore, accuracy is crucial as it reflects the model's overall correctness in identifying both human and AI contributions, minimizing both FN and FP errors.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71C0-F32D-94B5-D033-06F0C807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CORTEXA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E3305-E765-C89A-EA43-2E4E3B9F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6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{186F1D11-5EB9-47AC-86F2-13AAB5129971}tf11936837_win32</Template>
  <TotalTime>378</TotalTime>
  <Words>681</Words>
  <Application>Microsoft Office PowerPoint</Application>
  <PresentationFormat>Widescreen</PresentationFormat>
  <Paragraphs>99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Office Theme</vt:lpstr>
      <vt:lpstr>DIFFERENTIATING BTEWEEN HUMAN AND CHATGPT-GENERATED ANSWERS</vt:lpstr>
      <vt:lpstr>TEAM MEMBERS</vt:lpstr>
      <vt:lpstr>INTRODUCTION</vt:lpstr>
      <vt:lpstr>BUSINESS PROBLEM</vt:lpstr>
      <vt:lpstr>MOTIVATION</vt:lpstr>
      <vt:lpstr>DATA PREPARATION</vt:lpstr>
      <vt:lpstr>DATA PREPARATION PROCESS</vt:lpstr>
      <vt:lpstr>Deep Learning Model Used </vt:lpstr>
      <vt:lpstr>EVALUTION METRIC</vt:lpstr>
      <vt:lpstr>MODEL RESULTS</vt:lpstr>
      <vt:lpstr> RECOMMENDATION FOR BUSINESS PROBLEM</vt:lpstr>
      <vt:lpstr>TEAM CONTRIBUTION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DIFFERENTIATING BTEWEEN HUMAN AND CHATGPT-GENERATED ANSWERS</dc:title>
  <dc:creator>Sri Kumar Dundigalla</dc:creator>
  <cp:lastModifiedBy>Venkata Sai Gagan Deep Alusuri</cp:lastModifiedBy>
  <cp:revision>11</cp:revision>
  <dcterms:created xsi:type="dcterms:W3CDTF">2023-11-09T20:39:53Z</dcterms:created>
  <dcterms:modified xsi:type="dcterms:W3CDTF">2023-11-10T04:01:32Z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